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Текст заголовка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Уровень текста 1</a:t>
            </a:r>
            <a:endParaRPr sz="3200"/>
          </a:p>
          <a:p>
            <a:pPr lvl="1">
              <a:defRPr sz="1800"/>
            </a:pPr>
            <a:r>
              <a:rPr sz="3200"/>
              <a:t>Уровень текста 2</a:t>
            </a:r>
            <a:endParaRPr sz="3200"/>
          </a:p>
          <a:p>
            <a:pPr lvl="2">
              <a:defRPr sz="1800"/>
            </a:pPr>
            <a:r>
              <a:rPr sz="3200"/>
              <a:t>Уровень текста 3</a:t>
            </a:r>
            <a:endParaRPr sz="3200"/>
          </a:p>
          <a:p>
            <a:pPr lvl="3">
              <a:defRPr sz="1800"/>
            </a:pPr>
            <a:r>
              <a:rPr sz="3200"/>
              <a:t>Уровень текста 4</a:t>
            </a:r>
            <a:endParaRPr sz="3200"/>
          </a:p>
          <a:p>
            <a:pPr lvl="4">
              <a:defRPr sz="1800"/>
            </a:pPr>
            <a:r>
              <a:rPr sz="3200"/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Кавыч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Текст заголовка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Уровень текста 1</a:t>
            </a:r>
            <a:endParaRPr sz="3200"/>
          </a:p>
          <a:p>
            <a:pPr lvl="1">
              <a:defRPr sz="1800"/>
            </a:pPr>
            <a:r>
              <a:rPr sz="3200"/>
              <a:t>Уровень текста 2</a:t>
            </a:r>
            <a:endParaRPr sz="3200"/>
          </a:p>
          <a:p>
            <a:pPr lvl="2">
              <a:defRPr sz="1800"/>
            </a:pPr>
            <a:r>
              <a:rPr sz="3200"/>
              <a:t>Уровень текста 3</a:t>
            </a:r>
            <a:endParaRPr sz="3200"/>
          </a:p>
          <a:p>
            <a:pPr lvl="3">
              <a:defRPr sz="1800"/>
            </a:pPr>
            <a:r>
              <a:rPr sz="3200"/>
              <a:t>Уровень текста 4</a:t>
            </a:r>
            <a:endParaRPr sz="3200"/>
          </a:p>
          <a:p>
            <a:pPr lvl="4">
              <a:defRPr sz="1800"/>
            </a:pPr>
            <a:r>
              <a:rPr sz="3200"/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Текст заголовка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Текст заголовка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Уровень текста 1</a:t>
            </a:r>
            <a:endParaRPr sz="3200"/>
          </a:p>
          <a:p>
            <a:pPr lvl="1">
              <a:defRPr sz="1800"/>
            </a:pPr>
            <a:r>
              <a:rPr sz="3200"/>
              <a:t>Уровень текста 2</a:t>
            </a:r>
            <a:endParaRPr sz="3200"/>
          </a:p>
          <a:p>
            <a:pPr lvl="2">
              <a:defRPr sz="1800"/>
            </a:pPr>
            <a:r>
              <a:rPr sz="3200"/>
              <a:t>Уровень текста 3</a:t>
            </a:r>
            <a:endParaRPr sz="3200"/>
          </a:p>
          <a:p>
            <a:pPr lvl="3">
              <a:defRPr sz="1800"/>
            </a:pPr>
            <a:r>
              <a:rPr sz="3200"/>
              <a:t>Уровень текста 4</a:t>
            </a:r>
            <a:endParaRPr sz="3200"/>
          </a:p>
          <a:p>
            <a:pPr lvl="4">
              <a:defRPr sz="1800"/>
            </a:pPr>
            <a:r>
              <a:rPr sz="3200"/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Текст заголовка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Текст заголовка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Уровень текста 1</a:t>
            </a:r>
            <a:endParaRPr sz="3600"/>
          </a:p>
          <a:p>
            <a:pPr lvl="1">
              <a:defRPr sz="1800"/>
            </a:pPr>
            <a:r>
              <a:rPr sz="3600"/>
              <a:t>Уровень текста 2</a:t>
            </a:r>
            <a:endParaRPr sz="3600"/>
          </a:p>
          <a:p>
            <a:pPr lvl="2">
              <a:defRPr sz="1800"/>
            </a:pPr>
            <a:r>
              <a:rPr sz="3600"/>
              <a:t>Уровень текста 3</a:t>
            </a:r>
            <a:endParaRPr sz="3600"/>
          </a:p>
          <a:p>
            <a:pPr lvl="3">
              <a:defRPr sz="1800"/>
            </a:pPr>
            <a:r>
              <a:rPr sz="3600"/>
              <a:t>Уровень текста 4</a:t>
            </a:r>
            <a:endParaRPr sz="3600"/>
          </a:p>
          <a:p>
            <a:pPr lvl="4">
              <a:defRPr sz="1800"/>
            </a:pPr>
            <a:r>
              <a:rPr sz="3600"/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Текст заголовка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Уровень текста 1</a:t>
            </a:r>
            <a:endParaRPr sz="2800"/>
          </a:p>
          <a:p>
            <a:pPr lvl="1">
              <a:defRPr sz="1800"/>
            </a:pPr>
            <a:r>
              <a:rPr sz="2800"/>
              <a:t>Уровень текста 2</a:t>
            </a:r>
            <a:endParaRPr sz="2800"/>
          </a:p>
          <a:p>
            <a:pPr lvl="2">
              <a:defRPr sz="1800"/>
            </a:pPr>
            <a:r>
              <a:rPr sz="2800"/>
              <a:t>Уровень текста 3</a:t>
            </a:r>
            <a:endParaRPr sz="2800"/>
          </a:p>
          <a:p>
            <a:pPr lvl="3">
              <a:defRPr sz="1800"/>
            </a:pPr>
            <a:r>
              <a:rPr sz="2800"/>
              <a:t>Уровень текста 4</a:t>
            </a:r>
            <a:endParaRPr sz="2800"/>
          </a:p>
          <a:p>
            <a:pPr lvl="4">
              <a:defRPr sz="1800"/>
            </a:pPr>
            <a:r>
              <a:rPr sz="2800"/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Уровень текста 1</a:t>
            </a:r>
            <a:endParaRPr sz="3600"/>
          </a:p>
          <a:p>
            <a:pPr lvl="1">
              <a:defRPr sz="1800"/>
            </a:pPr>
            <a:r>
              <a:rPr sz="3600"/>
              <a:t>Уровень текста 2</a:t>
            </a:r>
            <a:endParaRPr sz="3600"/>
          </a:p>
          <a:p>
            <a:pPr lvl="2">
              <a:defRPr sz="1800"/>
            </a:pPr>
            <a:r>
              <a:rPr sz="3600"/>
              <a:t>Уровень текста 3</a:t>
            </a:r>
            <a:endParaRPr sz="3600"/>
          </a:p>
          <a:p>
            <a:pPr lvl="3">
              <a:defRPr sz="1800"/>
            </a:pPr>
            <a:r>
              <a:rPr sz="3600"/>
              <a:t>Уровень текста 4</a:t>
            </a:r>
            <a:endParaRPr sz="3600"/>
          </a:p>
          <a:p>
            <a:pPr lvl="4">
              <a:defRPr sz="1800"/>
            </a:pPr>
            <a:r>
              <a:rPr sz="3600"/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Текст заголовка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Уровень текста 1</a:t>
            </a:r>
            <a:endParaRPr sz="3600"/>
          </a:p>
          <a:p>
            <a:pPr lvl="1">
              <a:defRPr sz="1800"/>
            </a:pPr>
            <a:r>
              <a:rPr sz="3600"/>
              <a:t>Уровень текста 2</a:t>
            </a:r>
            <a:endParaRPr sz="3600"/>
          </a:p>
          <a:p>
            <a:pPr lvl="2">
              <a:defRPr sz="1800"/>
            </a:pPr>
            <a:r>
              <a:rPr sz="3600"/>
              <a:t>Уровень текста 3</a:t>
            </a:r>
            <a:endParaRPr sz="3600"/>
          </a:p>
          <a:p>
            <a:pPr lvl="3">
              <a:defRPr sz="1800"/>
            </a:pPr>
            <a:r>
              <a:rPr sz="3600"/>
              <a:t>Уровень текста 4</a:t>
            </a:r>
            <a:endParaRPr sz="3600"/>
          </a:p>
          <a:p>
            <a:pPr lvl="4">
              <a:defRPr sz="1800"/>
            </a:pPr>
            <a:r>
              <a:rPr sz="3600"/>
              <a:t>Уровень текста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1270000" y="6628655"/>
            <a:ext cx="10464800" cy="14358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21EA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21EAA"/>
                </a:solidFill>
              </a:rPr>
              <a:t>Продукт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1270000" y="8159750"/>
            <a:ext cx="10464800" cy="1130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идея, формирование, макетирование</a:t>
            </a:r>
          </a:p>
        </p:txBody>
      </p:sp>
      <p:pic>
        <p:nvPicPr>
          <p:cNvPr id="3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3200" y="681245"/>
            <a:ext cx="13004800" cy="58521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381000" y="571500"/>
            <a:ext cx="11611571" cy="747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>
              <a:defRPr sz="3200">
                <a:solidFill>
                  <a:srgbClr val="021EA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21EAA"/>
                </a:solidFill>
              </a:rPr>
              <a:t>Компромисс</a:t>
            </a:r>
          </a:p>
        </p:txBody>
      </p:sp>
      <p:sp>
        <p:nvSpPr>
          <p:cNvPr id="102" name="Shape 102"/>
          <p:cNvSpPr/>
          <p:nvPr/>
        </p:nvSpPr>
        <p:spPr>
          <a:xfrm>
            <a:off x="5101828" y="1701502"/>
            <a:ext cx="6947297" cy="425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>
              <a:lnSpc>
                <a:spcPct val="150000"/>
              </a:lnSpc>
              <a:defRPr sz="1800"/>
            </a:pPr>
            <a:r>
              <a:rPr sz="2400">
                <a:solidFill>
                  <a:srgbClr val="021EAA"/>
                </a:solidFill>
                <a:latin typeface="Helvetica"/>
                <a:ea typeface="Helvetica"/>
                <a:cs typeface="Helvetica"/>
                <a:sym typeface="Helvetica"/>
              </a:rPr>
              <a:t>Ситуация. </a:t>
            </a:r>
            <a:r>
              <a:rPr sz="2400"/>
              <a:t>Пользователи приложение 4 KAM планируют отгрузки в крупные торговые сети. Они оперируют множеством данных. Изначально в интерфейсе была предусмотрена аккуратная серая метка, идентифицирующая сегодняшний момент, но на предварительных тестах дизайна она показалась непонятной.</a:t>
            </a:r>
          </a:p>
        </p:txBody>
      </p:sp>
      <p:sp>
        <p:nvSpPr>
          <p:cNvPr id="103" name="Shape 103"/>
          <p:cNvSpPr/>
          <p:nvPr/>
        </p:nvSpPr>
        <p:spPr>
          <a:xfrm>
            <a:off x="5224115" y="6476057"/>
            <a:ext cx="6702723" cy="356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>
              <a:lnSpc>
                <a:spcPct val="150000"/>
              </a:lnSpc>
              <a:defRPr sz="1800"/>
            </a:pPr>
            <a:r>
              <a:rPr sz="2400">
                <a:solidFill>
                  <a:srgbClr val="021EAA"/>
                </a:solidFill>
                <a:latin typeface="Helvetica"/>
                <a:ea typeface="Helvetica"/>
                <a:cs typeface="Helvetica"/>
                <a:sym typeface="Helvetica"/>
              </a:rPr>
              <a:t>Что сделали.</a:t>
            </a:r>
            <a:r>
              <a:rPr sz="2400"/>
              <a:t> Метка увеличена, проведена дополнительная линия. Также был изменен цвет. В компании Заказчика по традиции красный цвет является тем, на что нужно обратить внимание в первую очередь.</a:t>
            </a:r>
          </a:p>
        </p:txBody>
      </p:sp>
      <p:pic>
        <p:nvPicPr>
          <p:cNvPr id="104" name="6. Promo plan (PC_PPD)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671721" y="2271911"/>
            <a:ext cx="11015370" cy="7553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836002" y="1467932"/>
            <a:ext cx="16753137" cy="986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body" idx="1"/>
          </p:nvPr>
        </p:nvSpPr>
        <p:spPr>
          <a:xfrm>
            <a:off x="1016000" y="14097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21EA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21EAA"/>
                </a:solidFill>
              </a:rPr>
              <a:t>Продукт — законченный результат определенной деятельности.</a:t>
            </a:r>
          </a:p>
        </p:txBody>
      </p:sp>
      <p:sp>
        <p:nvSpPr>
          <p:cNvPr id="37" name="Shape 37"/>
          <p:cNvSpPr/>
          <p:nvPr/>
        </p:nvSpPr>
        <p:spPr>
          <a:xfrm>
            <a:off x="6971704" y="5969000"/>
            <a:ext cx="4928196" cy="2739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2600">
                <a:solidFill>
                  <a:srgbClr val="00000A"/>
                </a:solidFill>
                <a:latin typeface="Helvetica"/>
                <a:ea typeface="Helvetica"/>
                <a:cs typeface="Helvetica"/>
                <a:sym typeface="Helvetica"/>
              </a:rPr>
              <a:t>Идем от точечных запросов</a:t>
            </a:r>
            <a:endParaRPr sz="2600">
              <a:solidFill>
                <a:srgbClr val="00000A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sz="2600">
              <a:solidFill>
                <a:srgbClr val="00000A"/>
              </a:solidFill>
            </a:endParaRPr>
          </a:p>
          <a:p>
            <a:pPr lvl="0">
              <a:defRPr sz="1800"/>
            </a:pPr>
            <a:r>
              <a:rPr sz="2600">
                <a:solidFill>
                  <a:srgbClr val="00000A"/>
                </a:solidFill>
              </a:rPr>
              <a:t>формируем продукт как совокупность общих универсальных ценностей с «отраслевой» спецификой</a:t>
            </a:r>
          </a:p>
        </p:txBody>
      </p:sp>
      <p:sp>
        <p:nvSpPr>
          <p:cNvPr id="38" name="Shape 38"/>
          <p:cNvSpPr/>
          <p:nvPr/>
        </p:nvSpPr>
        <p:spPr>
          <a:xfrm>
            <a:off x="2802161" y="3784599"/>
            <a:ext cx="739120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 u="sng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u="none"/>
            </a:pPr>
            <a:r>
              <a:rPr sz="3200" u="sng"/>
              <a:t>Два способа формирования продукта</a:t>
            </a:r>
          </a:p>
        </p:txBody>
      </p:sp>
      <p:sp>
        <p:nvSpPr>
          <p:cNvPr id="39" name="Shape 39"/>
          <p:cNvSpPr/>
          <p:nvPr/>
        </p:nvSpPr>
        <p:spPr>
          <a:xfrm>
            <a:off x="1030436" y="6106963"/>
            <a:ext cx="4928196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600">
                <a:solidFill>
                  <a:srgbClr val="00000A"/>
                </a:solidFill>
                <a:latin typeface="Helvetica"/>
                <a:ea typeface="Helvetica"/>
                <a:cs typeface="Helvetica"/>
                <a:sym typeface="Helvetica"/>
              </a:rPr>
              <a:t>Идем от потребностей </a:t>
            </a:r>
            <a:endParaRPr sz="2600">
              <a:solidFill>
                <a:srgbClr val="00000A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sz="2600">
              <a:solidFill>
                <a:srgbClr val="00000A"/>
              </a:solidFill>
            </a:endParaRPr>
          </a:p>
          <a:p>
            <a:pPr lvl="0">
              <a:defRPr sz="1800"/>
            </a:pPr>
            <a:r>
              <a:rPr sz="2600">
                <a:solidFill>
                  <a:srgbClr val="00000A"/>
                </a:solidFill>
              </a:rPr>
              <a:t>выбираем клиентскую группу, изучаем ее потребности, предлагаем продукт как совокупность ценностей.</a:t>
            </a:r>
          </a:p>
        </p:txBody>
      </p:sp>
      <p:sp>
        <p:nvSpPr>
          <p:cNvPr id="40" name="Shape 40"/>
          <p:cNvSpPr/>
          <p:nvPr/>
        </p:nvSpPr>
        <p:spPr>
          <a:xfrm flipH="1">
            <a:off x="3701050" y="4666024"/>
            <a:ext cx="665824" cy="1153241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41" name="Shape 41"/>
          <p:cNvSpPr/>
          <p:nvPr/>
        </p:nvSpPr>
        <p:spPr>
          <a:xfrm>
            <a:off x="8628650" y="4666024"/>
            <a:ext cx="665824" cy="1153241"/>
          </a:xfrm>
          <a:prstGeom prst="line">
            <a:avLst/>
          </a:prstGeom>
          <a:ln w="381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body" idx="1"/>
          </p:nvPr>
        </p:nvSpPr>
        <p:spPr>
          <a:xfrm>
            <a:off x="381000" y="571500"/>
            <a:ext cx="4308128" cy="71070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21EA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21EAA"/>
                </a:solidFill>
              </a:rPr>
              <a:t>Основные вопросы</a:t>
            </a:r>
          </a:p>
        </p:txBody>
      </p:sp>
      <p:sp>
        <p:nvSpPr>
          <p:cNvPr id="44" name="Shape 44"/>
          <p:cNvSpPr/>
          <p:nvPr/>
        </p:nvSpPr>
        <p:spPr>
          <a:xfrm>
            <a:off x="754037" y="1835150"/>
            <a:ext cx="11166526" cy="702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558800" indent="-558800" algn="l" defTabSz="578358">
              <a:buSzPct val="100000"/>
              <a:buAutoNum type="arabicPeriod" startAt="1"/>
              <a:defRPr sz="1800"/>
            </a:pPr>
            <a:r>
              <a:rPr sz="2970">
                <a:solidFill>
                  <a:srgbClr val="021EAA"/>
                </a:solidFill>
              </a:rPr>
              <a:t>Кто</a:t>
            </a:r>
            <a:r>
              <a:rPr sz="2970"/>
              <a:t> наши потребители? Массовый пользователь или бизнес?</a:t>
            </a:r>
            <a:endParaRPr sz="2970"/>
          </a:p>
          <a:p>
            <a:pPr lvl="0" algn="l" defTabSz="578358">
              <a:defRPr sz="1800"/>
            </a:pPr>
            <a:endParaRPr sz="2970"/>
          </a:p>
          <a:p>
            <a:pPr lvl="0" marL="558800" indent="-558800" algn="l" defTabSz="578358">
              <a:buSzPct val="100000"/>
              <a:buAutoNum type="arabicPeriod" startAt="2"/>
              <a:defRPr sz="1800"/>
            </a:pPr>
            <a:r>
              <a:rPr sz="2970">
                <a:solidFill>
                  <a:srgbClr val="00000A"/>
                </a:solidFill>
              </a:rPr>
              <a:t>Какие</a:t>
            </a:r>
            <a:r>
              <a:rPr sz="2970"/>
              <a:t> их основные </a:t>
            </a:r>
            <a:r>
              <a:rPr sz="2970">
                <a:solidFill>
                  <a:srgbClr val="021EAA"/>
                </a:solidFill>
              </a:rPr>
              <a:t>характеристики</a:t>
            </a:r>
            <a:r>
              <a:rPr sz="2970"/>
              <a:t> (размер бизнеса, территория, собственность) На каких рынках они работают? </a:t>
            </a:r>
            <a:endParaRPr sz="2970"/>
          </a:p>
          <a:p>
            <a:pPr lvl="0" algn="l" defTabSz="578358">
              <a:defRPr sz="1800"/>
            </a:pPr>
            <a:endParaRPr sz="2970"/>
          </a:p>
          <a:p>
            <a:pPr lvl="0" marL="558800" indent="-558800" algn="l" defTabSz="578358">
              <a:buSzPct val="100000"/>
              <a:buAutoNum type="arabicPeriod" startAt="3"/>
              <a:defRPr sz="1800"/>
            </a:pPr>
            <a:r>
              <a:rPr sz="2970"/>
              <a:t>Какие осознанные и неосознанные </a:t>
            </a:r>
            <a:r>
              <a:rPr sz="2970">
                <a:solidFill>
                  <a:srgbClr val="021EAA"/>
                </a:solidFill>
              </a:rPr>
              <a:t>потребности</a:t>
            </a:r>
            <a:r>
              <a:rPr sz="2970"/>
              <a:t> существуют?</a:t>
            </a:r>
            <a:endParaRPr sz="2970"/>
          </a:p>
          <a:p>
            <a:pPr lvl="0" algn="l" defTabSz="578358">
              <a:defRPr sz="1800"/>
            </a:pPr>
            <a:endParaRPr sz="2970"/>
          </a:p>
          <a:p>
            <a:pPr lvl="0" marL="558800" indent="-558800" algn="l" defTabSz="578358">
              <a:buSzPct val="100000"/>
              <a:buAutoNum type="arabicPeriod" startAt="4"/>
              <a:defRPr sz="1800"/>
            </a:pPr>
            <a:r>
              <a:rPr sz="2970">
                <a:solidFill>
                  <a:srgbClr val="021EAA"/>
                </a:solidFill>
              </a:rPr>
              <a:t>Каким образом</a:t>
            </a:r>
            <a:r>
              <a:rPr sz="2970"/>
              <a:t> удовлетворяются эти потребности конкурентами? Какое позиционирование и уникальность?</a:t>
            </a:r>
            <a:endParaRPr sz="2970"/>
          </a:p>
          <a:p>
            <a:pPr lvl="0" algn="l" defTabSz="578358">
              <a:defRPr sz="1800"/>
            </a:pPr>
            <a:endParaRPr sz="2970"/>
          </a:p>
          <a:p>
            <a:pPr lvl="0" marL="558800" indent="-558800" algn="l" defTabSz="578358">
              <a:buSzPct val="100000"/>
              <a:buAutoNum type="arabicPeriod" startAt="5"/>
              <a:defRPr sz="1800"/>
            </a:pPr>
            <a:r>
              <a:rPr sz="2970"/>
              <a:t>Что можем</a:t>
            </a:r>
            <a:r>
              <a:rPr sz="2970">
                <a:solidFill>
                  <a:srgbClr val="021EAA"/>
                </a:solidFill>
              </a:rPr>
              <a:t> предложить мы</a:t>
            </a:r>
            <a:r>
              <a:rPr sz="2970"/>
              <a:t>, исходя из всего этого?</a:t>
            </a:r>
            <a:endParaRPr sz="2970"/>
          </a:p>
          <a:p>
            <a:pPr lvl="0" algn="l" defTabSz="578358">
              <a:defRPr sz="1800"/>
            </a:pPr>
            <a:endParaRPr sz="2970"/>
          </a:p>
          <a:p>
            <a:pPr lvl="0" marL="558800" indent="-558800" algn="l" defTabSz="578358">
              <a:buSzPct val="100000"/>
              <a:buAutoNum type="arabicPeriod" startAt="6"/>
              <a:defRPr sz="1800"/>
            </a:pPr>
            <a:r>
              <a:rPr sz="2970">
                <a:solidFill>
                  <a:srgbClr val="021EAA"/>
                </a:solidFill>
              </a:rPr>
              <a:t>Как</a:t>
            </a:r>
            <a:r>
              <a:rPr sz="2970"/>
              <a:t> мы это будем делать?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1989" y="6605592"/>
            <a:ext cx="2760999" cy="2661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8811" y="3783627"/>
            <a:ext cx="3597781" cy="2135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45119" y="3927575"/>
            <a:ext cx="3658614" cy="1250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8537" y="1616976"/>
            <a:ext cx="3491514" cy="203709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381000" y="571500"/>
            <a:ext cx="6821934" cy="70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>
              <a:defRPr sz="3200">
                <a:solidFill>
                  <a:srgbClr val="021EA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21EAA"/>
                </a:solidFill>
              </a:rPr>
              <a:t>Анализ потребностей бизнеса</a:t>
            </a:r>
          </a:p>
        </p:txBody>
      </p:sp>
      <p:sp>
        <p:nvSpPr>
          <p:cNvPr id="51" name="Shape 51"/>
          <p:cNvSpPr/>
          <p:nvPr/>
        </p:nvSpPr>
        <p:spPr>
          <a:xfrm>
            <a:off x="916111" y="5078694"/>
            <a:ext cx="3179019" cy="1270001"/>
          </a:xfrm>
          <a:prstGeom prst="rect">
            <a:avLst/>
          </a:prstGeom>
          <a:solidFill>
            <a:srgbClr val="0F61C8"/>
          </a:solidFill>
          <a:ln w="38100">
            <a:solidFill>
              <a:srgbClr val="021E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Технологии</a:t>
            </a:r>
          </a:p>
        </p:txBody>
      </p:sp>
      <p:sp>
        <p:nvSpPr>
          <p:cNvPr id="52" name="Shape 52"/>
          <p:cNvSpPr/>
          <p:nvPr/>
        </p:nvSpPr>
        <p:spPr>
          <a:xfrm>
            <a:off x="4726582" y="3110194"/>
            <a:ext cx="3179020" cy="1270001"/>
          </a:xfrm>
          <a:prstGeom prst="rect">
            <a:avLst/>
          </a:prstGeom>
          <a:solidFill>
            <a:srgbClr val="0F61C8"/>
          </a:solidFill>
          <a:ln w="38100">
            <a:solidFill>
              <a:srgbClr val="021E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Клиенты</a:t>
            </a:r>
          </a:p>
        </p:txBody>
      </p:sp>
      <p:sp>
        <p:nvSpPr>
          <p:cNvPr id="53" name="Shape 53"/>
          <p:cNvSpPr/>
          <p:nvPr/>
        </p:nvSpPr>
        <p:spPr>
          <a:xfrm>
            <a:off x="8307982" y="5078694"/>
            <a:ext cx="3179020" cy="1270001"/>
          </a:xfrm>
          <a:prstGeom prst="rect">
            <a:avLst/>
          </a:prstGeom>
          <a:solidFill>
            <a:srgbClr val="0F61C8"/>
          </a:solidFill>
          <a:ln w="38100">
            <a:solidFill>
              <a:srgbClr val="021E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Финансы</a:t>
            </a:r>
          </a:p>
        </p:txBody>
      </p:sp>
      <p:sp>
        <p:nvSpPr>
          <p:cNvPr id="54" name="Shape 54"/>
          <p:cNvSpPr/>
          <p:nvPr/>
        </p:nvSpPr>
        <p:spPr>
          <a:xfrm>
            <a:off x="4726582" y="7186894"/>
            <a:ext cx="3179020" cy="1270001"/>
          </a:xfrm>
          <a:prstGeom prst="rect">
            <a:avLst/>
          </a:prstGeom>
          <a:solidFill>
            <a:srgbClr val="0F61C8"/>
          </a:solidFill>
          <a:ln w="38100">
            <a:solidFill>
              <a:srgbClr val="021E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Персонал</a:t>
            </a:r>
          </a:p>
        </p:txBody>
      </p:sp>
      <p:sp>
        <p:nvSpPr>
          <p:cNvPr id="55" name="Shape 55"/>
          <p:cNvSpPr/>
          <p:nvPr/>
        </p:nvSpPr>
        <p:spPr>
          <a:xfrm flipH="1">
            <a:off x="4723579" y="4714412"/>
            <a:ext cx="855967" cy="1020101"/>
          </a:xfrm>
          <a:prstGeom prst="line">
            <a:avLst/>
          </a:prstGeom>
          <a:ln w="38100">
            <a:solidFill>
              <a:srgbClr val="0F61C8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56" name="Shape 56"/>
          <p:cNvSpPr/>
          <p:nvPr/>
        </p:nvSpPr>
        <p:spPr>
          <a:xfrm flipH="1" flipV="1">
            <a:off x="4727021" y="5941128"/>
            <a:ext cx="855967" cy="1020101"/>
          </a:xfrm>
          <a:prstGeom prst="line">
            <a:avLst/>
          </a:prstGeom>
          <a:ln w="38100">
            <a:solidFill>
              <a:srgbClr val="0F61C8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57" name="Shape 57"/>
          <p:cNvSpPr/>
          <p:nvPr/>
        </p:nvSpPr>
        <p:spPr>
          <a:xfrm flipH="1">
            <a:off x="6279649" y="4715772"/>
            <a:ext cx="1" cy="2135545"/>
          </a:xfrm>
          <a:prstGeom prst="line">
            <a:avLst/>
          </a:prstGeom>
          <a:ln w="38100">
            <a:solidFill>
              <a:srgbClr val="0F61C8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58" name="Shape 58"/>
          <p:cNvSpPr/>
          <p:nvPr/>
        </p:nvSpPr>
        <p:spPr>
          <a:xfrm flipH="1" flipV="1">
            <a:off x="6976311" y="4709649"/>
            <a:ext cx="855966" cy="1020102"/>
          </a:xfrm>
          <a:prstGeom prst="line">
            <a:avLst/>
          </a:prstGeom>
          <a:ln w="38100">
            <a:solidFill>
              <a:srgbClr val="0F61C8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59" name="Shape 59"/>
          <p:cNvSpPr/>
          <p:nvPr/>
        </p:nvSpPr>
        <p:spPr>
          <a:xfrm flipH="1">
            <a:off x="6976311" y="5941128"/>
            <a:ext cx="855966" cy="1020101"/>
          </a:xfrm>
          <a:prstGeom prst="line">
            <a:avLst/>
          </a:prstGeom>
          <a:ln w="38100">
            <a:solidFill>
              <a:srgbClr val="0F61C8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684410" y="2190750"/>
            <a:ext cx="3531842" cy="921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То, что нужно клиенту / потребителю</a:t>
            </a:r>
          </a:p>
        </p:txBody>
      </p:sp>
      <p:sp>
        <p:nvSpPr>
          <p:cNvPr id="62" name="Shape 62"/>
          <p:cNvSpPr/>
          <p:nvPr/>
        </p:nvSpPr>
        <p:spPr>
          <a:xfrm>
            <a:off x="7301110" y="2218001"/>
            <a:ext cx="3531842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19937">
              <a:defRPr sz="2136"/>
            </a:lvl1pPr>
          </a:lstStyle>
          <a:p>
            <a:pPr lvl="0">
              <a:defRPr sz="1800"/>
            </a:pPr>
            <a:r>
              <a:rPr sz="2136"/>
              <a:t>Каким образом дать клиенту / потребителю то, что ему нужно?</a:t>
            </a:r>
          </a:p>
        </p:txBody>
      </p:sp>
      <p:sp>
        <p:nvSpPr>
          <p:cNvPr id="63" name="Shape 63"/>
          <p:cNvSpPr/>
          <p:nvPr/>
        </p:nvSpPr>
        <p:spPr>
          <a:xfrm>
            <a:off x="7250310" y="6662328"/>
            <a:ext cx="3531842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Как это сделать наилучшим образом?</a:t>
            </a:r>
          </a:p>
        </p:txBody>
      </p:sp>
      <p:sp>
        <p:nvSpPr>
          <p:cNvPr id="64" name="Shape 64"/>
          <p:cNvSpPr/>
          <p:nvPr/>
        </p:nvSpPr>
        <p:spPr>
          <a:xfrm>
            <a:off x="684410" y="3132211"/>
            <a:ext cx="3531842" cy="584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2400">
                <a:solidFill>
                  <a:srgbClr val="021EAA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21EAA"/>
                </a:solidFill>
              </a:rPr>
              <a:t>Хочу пить!</a:t>
            </a:r>
          </a:p>
        </p:txBody>
      </p:sp>
      <p:sp>
        <p:nvSpPr>
          <p:cNvPr id="65" name="Shape 65"/>
          <p:cNvSpPr/>
          <p:nvPr/>
        </p:nvSpPr>
        <p:spPr>
          <a:xfrm>
            <a:off x="860821" y="722594"/>
            <a:ext cx="3179020" cy="1270001"/>
          </a:xfrm>
          <a:prstGeom prst="rect">
            <a:avLst/>
          </a:prstGeom>
          <a:solidFill>
            <a:srgbClr val="0F61C8"/>
          </a:solidFill>
          <a:ln w="38100">
            <a:solidFill>
              <a:srgbClr val="021E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Потребности</a:t>
            </a:r>
          </a:p>
        </p:txBody>
      </p:sp>
      <p:sp>
        <p:nvSpPr>
          <p:cNvPr id="66" name="Shape 66"/>
          <p:cNvSpPr/>
          <p:nvPr/>
        </p:nvSpPr>
        <p:spPr>
          <a:xfrm>
            <a:off x="7477521" y="722594"/>
            <a:ext cx="3179020" cy="1270001"/>
          </a:xfrm>
          <a:prstGeom prst="rect">
            <a:avLst/>
          </a:prstGeom>
          <a:solidFill>
            <a:srgbClr val="0F61C8"/>
          </a:solidFill>
          <a:ln w="38100">
            <a:solidFill>
              <a:srgbClr val="021E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Возможности</a:t>
            </a:r>
          </a:p>
        </p:txBody>
      </p:sp>
      <p:sp>
        <p:nvSpPr>
          <p:cNvPr id="67" name="Shape 67"/>
          <p:cNvSpPr/>
          <p:nvPr/>
        </p:nvSpPr>
        <p:spPr>
          <a:xfrm>
            <a:off x="7301110" y="3375006"/>
            <a:ext cx="3531842" cy="584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2400">
                <a:solidFill>
                  <a:srgbClr val="021EAA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21EAA"/>
                </a:solidFill>
              </a:rPr>
              <a:t>Вода</a:t>
            </a:r>
          </a:p>
        </p:txBody>
      </p:sp>
      <p:sp>
        <p:nvSpPr>
          <p:cNvPr id="68" name="Shape 68"/>
          <p:cNvSpPr/>
          <p:nvPr/>
        </p:nvSpPr>
        <p:spPr>
          <a:xfrm>
            <a:off x="7477521" y="5129494"/>
            <a:ext cx="3179020" cy="1270001"/>
          </a:xfrm>
          <a:prstGeom prst="rect">
            <a:avLst/>
          </a:prstGeom>
          <a:solidFill>
            <a:srgbClr val="0F61C8"/>
          </a:solidFill>
          <a:ln w="38100">
            <a:solidFill>
              <a:srgbClr val="021E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Ценности</a:t>
            </a:r>
          </a:p>
        </p:txBody>
      </p:sp>
      <p:sp>
        <p:nvSpPr>
          <p:cNvPr id="69" name="Shape 69"/>
          <p:cNvSpPr/>
          <p:nvPr/>
        </p:nvSpPr>
        <p:spPr>
          <a:xfrm>
            <a:off x="7351910" y="7576855"/>
            <a:ext cx="3531842" cy="584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2400">
                <a:solidFill>
                  <a:srgbClr val="021EAA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21EAA"/>
                </a:solidFill>
              </a:rPr>
              <a:t>Холодная</a:t>
            </a:r>
          </a:p>
        </p:txBody>
      </p:sp>
      <p:sp>
        <p:nvSpPr>
          <p:cNvPr id="70" name="Shape 70"/>
          <p:cNvSpPr/>
          <p:nvPr/>
        </p:nvSpPr>
        <p:spPr>
          <a:xfrm>
            <a:off x="7351910" y="8170788"/>
            <a:ext cx="3531842" cy="584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2400">
                <a:solidFill>
                  <a:srgbClr val="021EAA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21EAA"/>
                </a:solidFill>
              </a:rPr>
              <a:t>Полезная</a:t>
            </a:r>
          </a:p>
        </p:txBody>
      </p:sp>
      <p:sp>
        <p:nvSpPr>
          <p:cNvPr id="71" name="Shape 71"/>
          <p:cNvSpPr/>
          <p:nvPr/>
        </p:nvSpPr>
        <p:spPr>
          <a:xfrm>
            <a:off x="703461" y="5133328"/>
            <a:ext cx="3493740" cy="1270001"/>
          </a:xfrm>
          <a:prstGeom prst="rect">
            <a:avLst/>
          </a:prstGeom>
          <a:solidFill>
            <a:srgbClr val="0F61C8"/>
          </a:solidFill>
          <a:ln w="38100">
            <a:solidFill>
              <a:srgbClr val="021E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Способы реализации</a:t>
            </a:r>
          </a:p>
        </p:txBody>
      </p:sp>
      <p:sp>
        <p:nvSpPr>
          <p:cNvPr id="72" name="Shape 72"/>
          <p:cNvSpPr/>
          <p:nvPr/>
        </p:nvSpPr>
        <p:spPr>
          <a:xfrm>
            <a:off x="655835" y="7018055"/>
            <a:ext cx="3531842" cy="584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2400">
                <a:solidFill>
                  <a:srgbClr val="021EAA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21EAA"/>
                </a:solidFill>
              </a:rPr>
              <a:t>Уникальная тара</a:t>
            </a:r>
          </a:p>
        </p:txBody>
      </p:sp>
      <p:sp>
        <p:nvSpPr>
          <p:cNvPr id="73" name="Shape 73"/>
          <p:cNvSpPr/>
          <p:nvPr/>
        </p:nvSpPr>
        <p:spPr>
          <a:xfrm>
            <a:off x="7351910" y="8764720"/>
            <a:ext cx="3531842" cy="584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2400">
                <a:solidFill>
                  <a:srgbClr val="021EAA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21EAA"/>
                </a:solidFill>
              </a:rPr>
              <a:t>Всегда под рукой</a:t>
            </a:r>
          </a:p>
        </p:txBody>
      </p:sp>
      <p:sp>
        <p:nvSpPr>
          <p:cNvPr id="74" name="Shape 74"/>
          <p:cNvSpPr/>
          <p:nvPr/>
        </p:nvSpPr>
        <p:spPr>
          <a:xfrm>
            <a:off x="655835" y="7611988"/>
            <a:ext cx="3531842" cy="584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2400">
                <a:solidFill>
                  <a:srgbClr val="021EAA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21EAA"/>
                </a:solidFill>
              </a:rPr>
              <a:t>Супер-скважина</a:t>
            </a:r>
          </a:p>
        </p:txBody>
      </p:sp>
      <p:sp>
        <p:nvSpPr>
          <p:cNvPr id="75" name="Shape 75"/>
          <p:cNvSpPr/>
          <p:nvPr/>
        </p:nvSpPr>
        <p:spPr>
          <a:xfrm>
            <a:off x="684410" y="8205920"/>
            <a:ext cx="3531842" cy="584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2400">
                <a:solidFill>
                  <a:srgbClr val="021EAA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21EAA"/>
                </a:solidFill>
              </a:rPr>
              <a:t>Доставка в офис</a:t>
            </a:r>
          </a:p>
        </p:txBody>
      </p:sp>
      <p:sp>
        <p:nvSpPr>
          <p:cNvPr id="76" name="Shape 76"/>
          <p:cNvSpPr/>
          <p:nvPr/>
        </p:nvSpPr>
        <p:spPr>
          <a:xfrm>
            <a:off x="5092857" y="1357594"/>
            <a:ext cx="1331648" cy="1"/>
          </a:xfrm>
          <a:prstGeom prst="line">
            <a:avLst/>
          </a:prstGeom>
          <a:ln w="101600">
            <a:solidFill>
              <a:srgbClr val="0F61C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77" name="Shape 77"/>
          <p:cNvSpPr/>
          <p:nvPr/>
        </p:nvSpPr>
        <p:spPr>
          <a:xfrm>
            <a:off x="5171538" y="5485094"/>
            <a:ext cx="1331647" cy="1"/>
          </a:xfrm>
          <a:prstGeom prst="line">
            <a:avLst/>
          </a:prstGeom>
          <a:ln w="101600">
            <a:solidFill>
              <a:srgbClr val="0F61C8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78" name="Shape 78"/>
          <p:cNvSpPr/>
          <p:nvPr/>
        </p:nvSpPr>
        <p:spPr>
          <a:xfrm>
            <a:off x="7797958" y="3503857"/>
            <a:ext cx="1" cy="941702"/>
          </a:xfrm>
          <a:prstGeom prst="line">
            <a:avLst/>
          </a:prstGeom>
          <a:ln w="101600">
            <a:solidFill>
              <a:srgbClr val="0F61C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3286050" y="438150"/>
            <a:ext cx="5783412" cy="694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Пример продукта в сфере IT</a:t>
            </a:r>
          </a:p>
        </p:txBody>
      </p:sp>
      <p:sp>
        <p:nvSpPr>
          <p:cNvPr id="81" name="Shape 81"/>
          <p:cNvSpPr/>
          <p:nvPr/>
        </p:nvSpPr>
        <p:spPr>
          <a:xfrm>
            <a:off x="621580" y="1590352"/>
            <a:ext cx="11431539" cy="7748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397933" indent="-397933" algn="l" defTabSz="549148">
              <a:lnSpc>
                <a:spcPct val="150000"/>
              </a:lnSpc>
              <a:buSzPct val="100000"/>
              <a:buAutoNum type="arabicPeriod" startAt="1"/>
              <a:defRPr sz="1800"/>
            </a:pPr>
            <a:r>
              <a:rPr sz="2256"/>
              <a:t>Крупные международные FMCG-компании, работающие на Российском рынке.</a:t>
            </a:r>
            <a:endParaRPr sz="2256"/>
          </a:p>
          <a:p>
            <a:pPr lvl="0" marL="397933" indent="-397933" algn="l" defTabSz="549148">
              <a:lnSpc>
                <a:spcPct val="150000"/>
              </a:lnSpc>
              <a:buSzPct val="100000"/>
              <a:buAutoNum type="arabicPeriod" startAt="1"/>
              <a:defRPr sz="1800"/>
            </a:pPr>
            <a:r>
              <a:rPr sz="2256"/>
              <a:t>Диверсифицированный портфель продуктов, большой ассортимент, привязка к торговым сетям. Инертность по отношению к технологиям. Разветвленная организационная структура, зачастую забюрократизированная.</a:t>
            </a:r>
            <a:endParaRPr sz="2256"/>
          </a:p>
          <a:p>
            <a:pPr lvl="0" marL="397933" indent="-397933" algn="l" defTabSz="549148">
              <a:lnSpc>
                <a:spcPct val="150000"/>
              </a:lnSpc>
              <a:buSzPct val="100000"/>
              <a:buAutoNum type="arabicPeriod" startAt="1"/>
              <a:defRPr sz="1800"/>
            </a:pPr>
            <a:r>
              <a:rPr sz="2256"/>
              <a:t>Снижение финансовых потерь от неэффективного обучения персонала, работающего в полях.</a:t>
            </a:r>
            <a:endParaRPr sz="2256"/>
          </a:p>
          <a:p>
            <a:pPr lvl="0" marL="397933" indent="-397933" algn="l" defTabSz="549148">
              <a:lnSpc>
                <a:spcPct val="150000"/>
              </a:lnSpc>
              <a:buSzPct val="100000"/>
              <a:buAutoNum type="arabicPeriod" startAt="1"/>
              <a:defRPr sz="1800"/>
            </a:pPr>
            <a:r>
              <a:rPr sz="2256"/>
              <a:t>E-learning технологии и платформы: курсы, вебинары, библиотеки материалов.</a:t>
            </a:r>
            <a:endParaRPr sz="2256"/>
          </a:p>
          <a:p>
            <a:pPr lvl="0" marL="397933" indent="-397933" algn="l" defTabSz="549148">
              <a:lnSpc>
                <a:spcPct val="150000"/>
              </a:lnSpc>
              <a:buSzPct val="100000"/>
              <a:buAutoNum type="arabicPeriod" startAt="1"/>
              <a:defRPr sz="1800"/>
            </a:pPr>
            <a:r>
              <a:rPr sz="2256"/>
              <a:t>Максимальная простота использования, гарантия быстрой адаптации пользовательской базы к темпу обучения, долговременное вовлечение в обучение.</a:t>
            </a:r>
            <a:endParaRPr sz="2256"/>
          </a:p>
          <a:p>
            <a:pPr lvl="0" marL="397933" indent="-397933" algn="l" defTabSz="549148">
              <a:lnSpc>
                <a:spcPct val="150000"/>
              </a:lnSpc>
              <a:buSzPct val="100000"/>
              <a:buAutoNum type="arabicPeriod" startAt="1"/>
              <a:defRPr sz="1800"/>
            </a:pPr>
            <a:r>
              <a:rPr sz="2256"/>
              <a:t>Платформа (мобильное приложение, административная панель), прозрачная структура курса (видео-контент, интерактивные вставки, финальный тест), постоянно обновляющаяся библиотека материалов, игровые элементы, гибкая система контроля (сбор детальной статистики, уведомления и привязка результатов к KPI).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body" idx="1"/>
          </p:nvPr>
        </p:nvSpPr>
        <p:spPr>
          <a:xfrm>
            <a:off x="381000" y="571500"/>
            <a:ext cx="10464800" cy="71784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21EA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21EAA"/>
                </a:solidFill>
              </a:rPr>
              <a:t>Способы реализации. Проблемы.</a:t>
            </a:r>
          </a:p>
        </p:txBody>
      </p:sp>
      <p:sp>
        <p:nvSpPr>
          <p:cNvPr id="84" name="Shape 84"/>
          <p:cNvSpPr/>
          <p:nvPr/>
        </p:nvSpPr>
        <p:spPr>
          <a:xfrm>
            <a:off x="3767732" y="2541934"/>
            <a:ext cx="8440739" cy="6117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564444" indent="-564444" algn="l">
              <a:lnSpc>
                <a:spcPct val="150000"/>
              </a:lnSpc>
              <a:buSzPct val="100000"/>
              <a:buAutoNum type="arabicPeriod" startAt="1"/>
              <a:defRPr sz="1800"/>
            </a:pPr>
            <a:r>
              <a:rPr sz="3200"/>
              <a:t>Пользователь не всегда технически грамотен, часто — инертен и ленив.</a:t>
            </a:r>
            <a:endParaRPr sz="3200"/>
          </a:p>
          <a:p>
            <a:pPr lvl="0" algn="l">
              <a:lnSpc>
                <a:spcPct val="150000"/>
              </a:lnSpc>
              <a:defRPr sz="1800"/>
            </a:pPr>
            <a:endParaRPr sz="3200"/>
          </a:p>
          <a:p>
            <a:pPr lvl="0" marL="564444" indent="-564444" algn="l">
              <a:lnSpc>
                <a:spcPct val="150000"/>
              </a:lnSpc>
              <a:buSzPct val="100000"/>
              <a:buAutoNum type="arabicPeriod" startAt="2"/>
              <a:defRPr sz="1800"/>
            </a:pPr>
            <a:r>
              <a:rPr sz="3200"/>
              <a:t>Все уже придумано до нас: лучшие практики разработаны лидерами рынка.</a:t>
            </a:r>
            <a:endParaRPr sz="3200"/>
          </a:p>
          <a:p>
            <a:pPr lvl="0" algn="l">
              <a:lnSpc>
                <a:spcPct val="150000"/>
              </a:lnSpc>
              <a:defRPr sz="1800"/>
            </a:pPr>
            <a:endParaRPr sz="3200"/>
          </a:p>
          <a:p>
            <a:pPr lvl="0" marL="564444" indent="-564444" algn="l">
              <a:lnSpc>
                <a:spcPct val="150000"/>
              </a:lnSpc>
              <a:buSzPct val="100000"/>
              <a:buAutoNum type="arabicPeriod" startAt="3"/>
              <a:defRPr sz="1800"/>
            </a:pPr>
            <a:r>
              <a:rPr sz="3200"/>
              <a:t>Заказчик знает лучше, даже если это «неправильно».</a:t>
            </a:r>
          </a:p>
        </p:txBody>
      </p:sp>
      <p:pic>
        <p:nvPicPr>
          <p:cNvPr id="8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4550" y="2376528"/>
            <a:ext cx="1772805" cy="1825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262" y="4694609"/>
            <a:ext cx="1681309" cy="1440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320" y="6784921"/>
            <a:ext cx="2053193" cy="1642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381000" y="571500"/>
            <a:ext cx="11611571" cy="747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>
              <a:defRPr sz="3200">
                <a:solidFill>
                  <a:srgbClr val="021EA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21EAA"/>
                </a:solidFill>
              </a:rPr>
              <a:t>User Experience </a:t>
            </a:r>
          </a:p>
        </p:txBody>
      </p:sp>
      <p:pic>
        <p:nvPicPr>
          <p:cNvPr id="90" name="photo_2016-07-27_14-57-3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2580581"/>
            <a:ext cx="3107607" cy="5524634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/>
          <p:nvPr/>
        </p:nvSpPr>
        <p:spPr>
          <a:xfrm>
            <a:off x="5254228" y="1657895"/>
            <a:ext cx="5942460" cy="2166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 defTabSz="572516">
              <a:lnSpc>
                <a:spcPct val="150000"/>
              </a:lnSpc>
              <a:defRPr sz="1800"/>
            </a:pPr>
            <a:r>
              <a:rPr sz="2352">
                <a:solidFill>
                  <a:srgbClr val="021EAA"/>
                </a:solidFill>
                <a:latin typeface="Helvetica"/>
                <a:ea typeface="Helvetica"/>
                <a:cs typeface="Helvetica"/>
                <a:sym typeface="Helvetica"/>
              </a:rPr>
              <a:t>Ситуация. </a:t>
            </a:r>
            <a:r>
              <a:rPr sz="2352"/>
              <a:t>В ранних версиях приложения e.Queo пользователи загружали тренинги через мобильную сеть или даже смотрели их он-лайн. Крайне дорого получалось!</a:t>
            </a:r>
          </a:p>
        </p:txBody>
      </p:sp>
      <p:sp>
        <p:nvSpPr>
          <p:cNvPr id="92" name="Shape 92"/>
          <p:cNvSpPr/>
          <p:nvPr/>
        </p:nvSpPr>
        <p:spPr>
          <a:xfrm>
            <a:off x="5254228" y="4296023"/>
            <a:ext cx="6779469" cy="4539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>
              <a:lnSpc>
                <a:spcPct val="150000"/>
              </a:lnSpc>
              <a:defRPr sz="1800"/>
            </a:pPr>
            <a:r>
              <a:rPr sz="2400">
                <a:solidFill>
                  <a:srgbClr val="021EAA"/>
                </a:solidFill>
                <a:latin typeface="Helvetica"/>
                <a:ea typeface="Helvetica"/>
                <a:cs typeface="Helvetica"/>
                <a:sym typeface="Helvetica"/>
              </a:rPr>
              <a:t>Что сделали.</a:t>
            </a:r>
            <a:endParaRPr sz="2400">
              <a:solidFill>
                <a:srgbClr val="021EAA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lnSpc>
                <a:spcPct val="150000"/>
              </a:lnSpc>
              <a:defRPr sz="1800"/>
            </a:pPr>
            <a:endParaRPr sz="2400"/>
          </a:p>
          <a:p>
            <a:pPr lvl="0" algn="l">
              <a:lnSpc>
                <a:spcPct val="150000"/>
              </a:lnSpc>
              <a:defRPr sz="1800"/>
            </a:pPr>
            <a:r>
              <a:rPr sz="2400"/>
              <a:t>1. Добавили алерт, предупреждающий, что тренинг можно загрузить и просматривать офф-лайн.</a:t>
            </a:r>
            <a:endParaRPr sz="2400"/>
          </a:p>
          <a:p>
            <a:pPr lvl="0" algn="l">
              <a:lnSpc>
                <a:spcPct val="150000"/>
              </a:lnSpc>
              <a:defRPr sz="1800"/>
            </a:pPr>
            <a:r>
              <a:rPr sz="2400"/>
              <a:t>2. Добавили алерт, предупреждающий, что загрузка тренинга будет идти через мобильную сеть.</a:t>
            </a:r>
          </a:p>
        </p:txBody>
      </p:sp>
      <p:pic>
        <p:nvPicPr>
          <p:cNvPr id="9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975" y="1426646"/>
            <a:ext cx="4387256" cy="7552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381000" y="571500"/>
            <a:ext cx="11611571" cy="747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>
              <a:defRPr sz="3200">
                <a:solidFill>
                  <a:srgbClr val="021EA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21EAA"/>
                </a:solidFill>
              </a:rPr>
              <a:t>Бенчмаркинг</a:t>
            </a:r>
          </a:p>
        </p:txBody>
      </p:sp>
      <p:sp>
        <p:nvSpPr>
          <p:cNvPr id="96" name="Shape 96"/>
          <p:cNvSpPr/>
          <p:nvPr/>
        </p:nvSpPr>
        <p:spPr>
          <a:xfrm>
            <a:off x="567928" y="1968500"/>
            <a:ext cx="5558731" cy="3262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>
              <a:lnSpc>
                <a:spcPct val="150000"/>
              </a:lnSpc>
              <a:defRPr sz="1800"/>
            </a:pPr>
            <a:r>
              <a:rPr sz="2400">
                <a:solidFill>
                  <a:srgbClr val="021EAA"/>
                </a:solidFill>
                <a:latin typeface="Helvetica"/>
                <a:ea typeface="Helvetica"/>
                <a:cs typeface="Helvetica"/>
                <a:sym typeface="Helvetica"/>
              </a:rPr>
              <a:t>Ситуация.</a:t>
            </a:r>
            <a:r>
              <a:rPr sz="2400"/>
              <a:t> Приложение My Team (в разработке) использует функционал планировки активностей и задач начальником полевой команды. Сложно переучиваться с привычных инструментов!</a:t>
            </a:r>
          </a:p>
        </p:txBody>
      </p:sp>
      <p:sp>
        <p:nvSpPr>
          <p:cNvPr id="97" name="Shape 97"/>
          <p:cNvSpPr/>
          <p:nvPr/>
        </p:nvSpPr>
        <p:spPr>
          <a:xfrm>
            <a:off x="656828" y="6128296"/>
            <a:ext cx="5708899" cy="2829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>
              <a:lnSpc>
                <a:spcPct val="150000"/>
              </a:lnSpc>
              <a:defRPr sz="1800"/>
            </a:pPr>
            <a:r>
              <a:rPr sz="2400">
                <a:solidFill>
                  <a:srgbClr val="021EAA"/>
                </a:solidFill>
                <a:latin typeface="Helvetica"/>
                <a:ea typeface="Helvetica"/>
                <a:cs typeface="Helvetica"/>
                <a:sym typeface="Helvetica"/>
              </a:rPr>
              <a:t>Что сделали.</a:t>
            </a:r>
            <a:r>
              <a:rPr sz="24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400"/>
              <a:t>Использование элементов сходных по дизайну и логике с наиболее массовыми и опробованными продуктами (например «Календарь Google»).</a:t>
            </a:r>
          </a:p>
        </p:txBody>
      </p:sp>
      <p:pic>
        <p:nvPicPr>
          <p:cNvPr id="98" name="photo_2016-07-27_15-07-1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7810" y="2176766"/>
            <a:ext cx="9536890" cy="7152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10469" y="1054120"/>
            <a:ext cx="11611571" cy="8413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